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9" r:id="rId4"/>
    <p:sldId id="270" r:id="rId5"/>
  </p:sldIdLst>
  <p:sldSz cx="12192000" cy="6858000"/>
  <p:notesSz cx="6735763" cy="98663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00"/>
    <a:srgbClr val="CC0000"/>
    <a:srgbClr val="990033"/>
    <a:srgbClr val="800080"/>
    <a:srgbClr val="00FF00"/>
    <a:srgbClr val="FF99FF"/>
    <a:srgbClr val="FFCCFF"/>
    <a:srgbClr val="CC6600"/>
    <a:srgbClr val="0099CC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08BE2-68E5-4798-8FD5-042D7289B164}" type="datetimeFigureOut">
              <a:rPr lang="zh-TW" altLang="en-US" smtClean="0"/>
              <a:t>2023/7/18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AA65BC-1AF3-475C-AA4E-8FE6113A975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7662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7CA033-4F46-45CE-B49E-A04B5B10118F}" type="datetimeFigureOut">
              <a:rPr lang="zh-TW" altLang="en-US" smtClean="0"/>
              <a:t>2023/7/18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BF8B4-0F30-4609-B27C-2467DDCA2B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3495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4F9B-E697-42BD-A62E-306244922E3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2030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4F9B-E697-42BD-A62E-306244922E3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890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4F9B-E697-42BD-A62E-306244922E3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9831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4F9B-E697-42BD-A62E-306244922E3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9965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4F9B-E697-42BD-A62E-306244922E3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2151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4F9B-E697-42BD-A62E-306244922E3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7574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4F9B-E697-42BD-A62E-306244922E3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126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4097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9165" y="6276180"/>
            <a:ext cx="2093913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3653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4F9B-E697-42BD-A62E-306244922E3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0382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4F9B-E697-42BD-A62E-306244922E3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6372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24F9B-E697-42BD-A62E-306244922E3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9434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18" Type="http://schemas.openxmlformats.org/officeDocument/2006/relationships/image" Target="../media/image1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jpeg"/><Relationship Id="rId2" Type="http://schemas.openxmlformats.org/officeDocument/2006/relationships/image" Target="../media/image2.png"/><Relationship Id="rId16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10" Type="http://schemas.openxmlformats.org/officeDocument/2006/relationships/image" Target="../media/image10.jpeg"/><Relationship Id="rId19" Type="http://schemas.openxmlformats.org/officeDocument/2006/relationships/image" Target="../media/image19.jpeg"/><Relationship Id="rId4" Type="http://schemas.openxmlformats.org/officeDocument/2006/relationships/image" Target="../media/image4.pn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7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7" Type="http://schemas.openxmlformats.org/officeDocument/2006/relationships/image" Target="../media/image1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219"/>
            <a:ext cx="12202135" cy="4300151"/>
          </a:xfrm>
          <a:prstGeom prst="rect">
            <a:avLst/>
          </a:prstGeom>
        </p:spPr>
      </p:pic>
      <p:pic>
        <p:nvPicPr>
          <p:cNvPr id="7" name="圖片 6" descr="https://lowcarbon2.greenideas.com.tw/app_script/DisplayCut.ashx?file=202109221626070.jpg&amp;rootDir=upload/article_kind/&amp;w=150&amp;h=15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237" y="5539630"/>
            <a:ext cx="1079500" cy="10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1062" y="4323784"/>
            <a:ext cx="1079086" cy="1079086"/>
          </a:xfrm>
          <a:prstGeom prst="rect">
            <a:avLst/>
          </a:prstGeom>
        </p:spPr>
      </p:pic>
      <p:pic>
        <p:nvPicPr>
          <p:cNvPr id="8" name="圖片 7" descr="https://lowcarbon2.greenideas.com.tw/app_script/DisplayCut.ashx?file=202109091042280.jpg&amp;rootDir=upload/article_kind/&amp;w=150&amp;h=15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321" y="4323370"/>
            <a:ext cx="1079500" cy="10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圖片 18" descr="https://lowcarbon2.greenideas.com.tw/app_script/DisplayCut.ashx?file=202110151153010.png&amp;rootDir=upload/article_kind/&amp;w=150&amp;h=150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32" y="5539630"/>
            <a:ext cx="1079500" cy="10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圖片 19" descr="https://lowcarbon2.greenideas.com.tw/app_script/DisplayCut.ashx?file=202109221625350.jpg&amp;rootDir=upload/article_kind/&amp;w=150&amp;h=150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002" y="5539630"/>
            <a:ext cx="1079500" cy="10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圖片 20" descr="https://lowcarbon2.greenideas.com.tw/app_script/DisplayCut.ashx?file=202109221625430.jpg&amp;rootDir=upload/article_kind/&amp;w=150&amp;h=150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389" y="5539630"/>
            <a:ext cx="1079500" cy="10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圖片 21" descr="https://lowcarbon2.greenideas.com.tw/app_script/DisplayCut.ashx?file=202109221625510.jpg&amp;rootDir=upload/article_kind/&amp;w=150&amp;h=150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0368" y="5539630"/>
            <a:ext cx="1079500" cy="10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圖片 22" descr="https://lowcarbon2.greenideas.com.tw/app_script/DisplayCut.ashx?file=202109221625590.jpg&amp;rootDir=upload/article_kind/&amp;w=150&amp;h=150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2863" y="5539630"/>
            <a:ext cx="1079500" cy="10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圖片 23" descr="https://lowcarbon2.greenideas.com.tw/app_script/DisplayCut.ashx?file=202109221624090.jpg&amp;rootDir=upload/article_kind/&amp;w=150&amp;h=150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389" y="4323370"/>
            <a:ext cx="1079500" cy="10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圖片 24" descr="https://lowcarbon2.greenideas.com.tw/app_script/DisplayCut.ashx?file=202110121801250.png&amp;rootDir=upload/article_kind/&amp;w=150&amp;h=150"/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716" y="4323370"/>
            <a:ext cx="1079500" cy="10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圖片 25" descr="https://lowcarbon2.greenideas.com.tw/app_script/DisplayCut.ashx?file=202109221624330.jpg&amp;rootDir=upload/article_kind/&amp;w=150&amp;h=150"/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348" y="4323370"/>
            <a:ext cx="1079500" cy="10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圖片 26" descr="https://lowcarbon2.greenideas.com.tw/app_script/DisplayCut.ashx?file=202109221624430.jpg&amp;rootDir=upload/article_kind/&amp;w=150&amp;h=150"/>
          <p:cNvPicPr/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2980" y="4323370"/>
            <a:ext cx="1079500" cy="10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圖片 27" descr="https://lowcarbon2.greenideas.com.tw/app_script/DisplayCut.ashx?file=202110121802340.png&amp;rootDir=upload/article_kind/&amp;w=150&amp;h=150"/>
          <p:cNvPicPr/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612" y="4323370"/>
            <a:ext cx="1079500" cy="10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圖片 28" descr="https://lowcarbon2.greenideas.com.tw/app_script/DisplayCut.ashx?file=202109221624590.jpg&amp;rootDir=upload/article_kind/&amp;w=150&amp;h=150"/>
          <p:cNvPicPr/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244" y="4323370"/>
            <a:ext cx="1079500" cy="10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圖片 30" descr="https://lowcarbon2.greenideas.com.tw/app_script/DisplayCut.ashx?file=202110130952370.png&amp;rootDir=upload/article_kind/&amp;w=150&amp;h=150"/>
          <p:cNvPicPr/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6876" y="4323370"/>
            <a:ext cx="1079500" cy="10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圖片 31" descr="https://lowcarbon2.greenideas.com.tw/app_script/DisplayCut.ashx?file=202109221626530.jpg&amp;rootDir=upload/article_kind/&amp;w=150&amp;h=150"/>
          <p:cNvPicPr/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1508" y="4321507"/>
            <a:ext cx="1079500" cy="10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圖片 33" descr="https://lowcarbon2.greenideas.com.tw/app_script/DisplayCut.ashx?file=202109221626160.jpg&amp;rootDir=upload/article_kind/&amp;w=150&amp;h=150"/>
          <p:cNvPicPr/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612" y="5539630"/>
            <a:ext cx="1079500" cy="1079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2711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524001" y="1663695"/>
            <a:ext cx="912752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TW" altLang="en-US" sz="3200" dirty="0">
                <a:solidFill>
                  <a:srgbClr val="00206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西元</a:t>
            </a:r>
            <a:r>
              <a:rPr lang="en-US" altLang="zh-TW" sz="3200" dirty="0">
                <a:solidFill>
                  <a:srgbClr val="00206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2015</a:t>
            </a:r>
            <a:r>
              <a:rPr lang="zh-TW" altLang="en-US" sz="3200" dirty="0">
                <a:solidFill>
                  <a:srgbClr val="00206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年</a:t>
            </a:r>
            <a:r>
              <a:rPr lang="en-US" altLang="zh-TW" sz="3200" dirty="0">
                <a:solidFill>
                  <a:srgbClr val="00206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9</a:t>
            </a:r>
            <a:r>
              <a:rPr lang="zh-TW" altLang="en-US" sz="3200" dirty="0">
                <a:solidFill>
                  <a:srgbClr val="00206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月聯合國永續高峰會</a:t>
            </a:r>
            <a:r>
              <a:rPr lang="en-US" altLang="zh-TW" sz="3200" dirty="0">
                <a:solidFill>
                  <a:srgbClr val="00206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(United Nations Sustainable Development Summit)</a:t>
            </a:r>
            <a:r>
              <a:rPr lang="zh-TW" altLang="en-US" sz="3200" dirty="0">
                <a:solidFill>
                  <a:srgbClr val="00206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通過</a:t>
            </a:r>
            <a:r>
              <a:rPr lang="en-US" altLang="zh-TW" sz="3200" dirty="0">
                <a:solidFill>
                  <a:srgbClr val="00206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《2030</a:t>
            </a:r>
            <a:r>
              <a:rPr lang="zh-TW" altLang="en-US" sz="3200" dirty="0">
                <a:solidFill>
                  <a:srgbClr val="00206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永續發展議程</a:t>
            </a:r>
            <a:r>
              <a:rPr lang="en-US" altLang="zh-TW" sz="3200" dirty="0">
                <a:solidFill>
                  <a:srgbClr val="00206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(Transforming Our World: the 2030 Agenda for Sustainable Development)》</a:t>
            </a:r>
            <a:r>
              <a:rPr lang="zh-TW" altLang="en-US" sz="3200" dirty="0">
                <a:solidFill>
                  <a:srgbClr val="00206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，發布</a:t>
            </a:r>
            <a:r>
              <a:rPr lang="en-US" altLang="zh-TW" sz="3200" dirty="0">
                <a:solidFill>
                  <a:srgbClr val="00206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17</a:t>
            </a:r>
            <a:r>
              <a:rPr lang="zh-TW" altLang="en-US" sz="3200" dirty="0">
                <a:solidFill>
                  <a:srgbClr val="00206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項「永續發展目標</a:t>
            </a:r>
            <a:r>
              <a:rPr lang="en-US" altLang="zh-TW" sz="3200" dirty="0">
                <a:solidFill>
                  <a:srgbClr val="00206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(Sustainable Development Goals, SDGs)</a:t>
            </a:r>
            <a:r>
              <a:rPr lang="zh-TW" altLang="en-US" sz="3200" dirty="0">
                <a:solidFill>
                  <a:srgbClr val="00206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」，擘劃至西元</a:t>
            </a:r>
            <a:r>
              <a:rPr lang="en-US" altLang="zh-TW" sz="3200" dirty="0">
                <a:solidFill>
                  <a:srgbClr val="00206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2030</a:t>
            </a:r>
            <a:r>
              <a:rPr lang="zh-TW" altLang="en-US" sz="3200" dirty="0">
                <a:solidFill>
                  <a:srgbClr val="00206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年重要的永續藍圖，透過設立全球共同的永續發展目標，讓每一位的地球公民一同參與形塑我們理想中的未來</a:t>
            </a:r>
            <a:r>
              <a:rPr lang="zh-TW" altLang="en-US" sz="3200" dirty="0" smtClean="0">
                <a:solidFill>
                  <a:srgbClr val="00206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。</a:t>
            </a:r>
            <a:endParaRPr lang="en-US" altLang="zh-TW" sz="3200" dirty="0" smtClean="0">
              <a:solidFill>
                <a:srgbClr val="002060"/>
              </a:solidFill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algn="just"/>
            <a:endParaRPr lang="en-US" altLang="zh-TW" sz="3200" dirty="0" smtClean="0">
              <a:solidFill>
                <a:srgbClr val="002060"/>
              </a:solidFill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algn="r"/>
            <a:r>
              <a:rPr lang="zh-TW" altLang="en-US" sz="1600" dirty="0">
                <a:solidFill>
                  <a:srgbClr val="00206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資料</a:t>
            </a:r>
            <a:r>
              <a:rPr lang="zh-TW" altLang="en-US" sz="1600" dirty="0" smtClean="0">
                <a:solidFill>
                  <a:srgbClr val="00206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來源：行政院環境保護署</a:t>
            </a:r>
            <a:r>
              <a:rPr lang="en-US" altLang="zh-TW" sz="1600" dirty="0">
                <a:solidFill>
                  <a:srgbClr val="00206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https://www.epa.gov.tw/Page/E4FFB59978ECA994</a:t>
            </a:r>
            <a:endParaRPr lang="zh-TW" altLang="en-US" sz="1600" dirty="0">
              <a:solidFill>
                <a:srgbClr val="002060"/>
              </a:solidFill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algn="just"/>
            <a:endParaRPr lang="zh-TW" altLang="en-US" sz="3200" dirty="0">
              <a:solidFill>
                <a:srgbClr val="002060"/>
              </a:solidFill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algn="just"/>
            <a:endParaRPr lang="zh-TW" altLang="en-US" sz="3200" dirty="0">
              <a:solidFill>
                <a:srgbClr val="002060"/>
              </a:solidFill>
              <a:latin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43343" y="215897"/>
            <a:ext cx="57246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永</a:t>
            </a:r>
            <a:r>
              <a:rPr lang="zh-TW" altLang="en-US" sz="5400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續發展目標介紹</a:t>
            </a:r>
          </a:p>
        </p:txBody>
      </p:sp>
    </p:spTree>
    <p:extLst>
      <p:ext uri="{BB962C8B-B14F-4D97-AF65-F5344CB8AC3E}">
        <p14:creationId xmlns:p14="http://schemas.microsoft.com/office/powerpoint/2010/main" val="2897792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群組 15"/>
          <p:cNvGrpSpPr/>
          <p:nvPr/>
        </p:nvGrpSpPr>
        <p:grpSpPr>
          <a:xfrm>
            <a:off x="773031" y="261256"/>
            <a:ext cx="10796927" cy="5318449"/>
            <a:chOff x="773032" y="943061"/>
            <a:chExt cx="8865372" cy="4020676"/>
          </a:xfrm>
        </p:grpSpPr>
        <p:grpSp>
          <p:nvGrpSpPr>
            <p:cNvPr id="4" name="群組 3"/>
            <p:cNvGrpSpPr/>
            <p:nvPr/>
          </p:nvGrpSpPr>
          <p:grpSpPr>
            <a:xfrm>
              <a:off x="773032" y="1482811"/>
              <a:ext cx="3312936" cy="3470242"/>
              <a:chOff x="1226113" y="2318307"/>
              <a:chExt cx="1800000" cy="2151856"/>
            </a:xfrm>
          </p:grpSpPr>
          <p:pic>
            <p:nvPicPr>
              <p:cNvPr id="2" name="圖片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25059" y="4118307"/>
                <a:ext cx="1402108" cy="3518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" name="圖片 2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26113" y="2318307"/>
                <a:ext cx="1800000" cy="1800000"/>
              </a:xfrm>
              <a:prstGeom prst="rect">
                <a:avLst/>
              </a:prstGeom>
            </p:spPr>
          </p:pic>
        </p:grpSp>
        <p:cxnSp>
          <p:nvCxnSpPr>
            <p:cNvPr id="6" name="直線接點 5"/>
            <p:cNvCxnSpPr/>
            <p:nvPr/>
          </p:nvCxnSpPr>
          <p:spPr>
            <a:xfrm>
              <a:off x="3550928" y="1844603"/>
              <a:ext cx="4468226" cy="12189"/>
            </a:xfrm>
            <a:prstGeom prst="line">
              <a:avLst/>
            </a:prstGeom>
            <a:ln w="12700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pic>
          <p:nvPicPr>
            <p:cNvPr id="7" name="圖片 6" descr="https://lowcarbon2.greenideas.com.tw/app_script/DisplayCut.ashx?file=202110121801250.png&amp;rootDir=upload/article_kind/&amp;w=150&amp;h=150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19154" y="943061"/>
              <a:ext cx="1079500" cy="1079500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sp>
          <p:nvSpPr>
            <p:cNvPr id="9" name="矩形 8"/>
            <p:cNvSpPr/>
            <p:nvPr/>
          </p:nvSpPr>
          <p:spPr>
            <a:xfrm>
              <a:off x="4496222" y="1365437"/>
              <a:ext cx="3652427" cy="4420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1600" b="1" dirty="0" smtClean="0"/>
                <a:t>SDG4.</a:t>
              </a:r>
              <a:r>
                <a:rPr lang="zh-TW" altLang="en-US" sz="1600" b="1" dirty="0" smtClean="0"/>
                <a:t>確保</a:t>
              </a:r>
              <a:r>
                <a:rPr lang="zh-TW" altLang="en-US" sz="1600" b="1" dirty="0"/>
                <a:t>有教無類、公平以及高品質的教育，及提倡終身學習</a:t>
              </a:r>
            </a:p>
          </p:txBody>
        </p:sp>
        <p:cxnSp>
          <p:nvCxnSpPr>
            <p:cNvPr id="10" name="直線接點 9"/>
            <p:cNvCxnSpPr/>
            <p:nvPr/>
          </p:nvCxnSpPr>
          <p:spPr>
            <a:xfrm>
              <a:off x="4090678" y="3125876"/>
              <a:ext cx="4468226" cy="12189"/>
            </a:xfrm>
            <a:prstGeom prst="line">
              <a:avLst/>
            </a:prstGeom>
            <a:ln w="12700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>
              <a:off x="3199475" y="4229191"/>
              <a:ext cx="4468226" cy="12189"/>
            </a:xfrm>
            <a:prstGeom prst="line">
              <a:avLst/>
            </a:prstGeom>
            <a:ln w="12700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pic>
          <p:nvPicPr>
            <p:cNvPr id="12" name="圖片 11" descr="https://lowcarbon2.greenideas.com.tw/app_script/DisplayCut.ashx?file=202109221624330.jpg&amp;rootDir=upload/article_kind/&amp;w=150&amp;h=150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58904" y="2598315"/>
              <a:ext cx="1079500" cy="1079500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sp>
          <p:nvSpPr>
            <p:cNvPr id="13" name="矩形 12"/>
            <p:cNvSpPr/>
            <p:nvPr/>
          </p:nvSpPr>
          <p:spPr>
            <a:xfrm>
              <a:off x="5600473" y="2855556"/>
              <a:ext cx="3319780" cy="2559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US" altLang="zh-TW" sz="1600" b="1" dirty="0"/>
                <a:t>SDG5.</a:t>
              </a:r>
              <a:r>
                <a:rPr lang="zh-TW" altLang="en-US" sz="1600" b="1" dirty="0"/>
                <a:t>實現性別平等，並賦予婦女權力</a:t>
              </a:r>
            </a:p>
          </p:txBody>
        </p:sp>
        <p:pic>
          <p:nvPicPr>
            <p:cNvPr id="14" name="圖片 13" descr="https://lowcarbon2.greenideas.com.tw/app_script/DisplayCut.ashx?file=202110121802340.png&amp;rootDir=upload/article_kind/&amp;w=150&amp;h=150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67701" y="3884237"/>
              <a:ext cx="1079500" cy="1079500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sp>
          <p:nvSpPr>
            <p:cNvPr id="15" name="矩形 14"/>
            <p:cNvSpPr/>
            <p:nvPr/>
          </p:nvSpPr>
          <p:spPr>
            <a:xfrm>
              <a:off x="4601920" y="3787109"/>
              <a:ext cx="3816209" cy="4420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US" altLang="zh-TW" sz="1600" b="1" dirty="0"/>
                <a:t>SDG7.</a:t>
              </a:r>
              <a:r>
                <a:rPr lang="zh-TW" altLang="en-US" sz="1600" b="1" dirty="0"/>
                <a:t>確保人人都能享有可負擔、</a:t>
              </a:r>
              <a:r>
                <a:rPr lang="zh-TW" altLang="en-US" sz="1600" b="1" dirty="0" smtClean="0"/>
                <a:t>穩定、</a:t>
              </a:r>
              <a:endParaRPr lang="en-US" altLang="zh-TW" sz="1600" b="1" dirty="0" smtClean="0"/>
            </a:p>
            <a:p>
              <a:pPr lvl="0"/>
              <a:r>
                <a:rPr lang="zh-TW" altLang="en-US" sz="1600" b="1" dirty="0" smtClean="0"/>
                <a:t>永</a:t>
              </a:r>
              <a:r>
                <a:rPr lang="zh-TW" altLang="en-US" sz="1600" b="1" dirty="0"/>
                <a:t>續且現代的能源</a:t>
              </a:r>
            </a:p>
          </p:txBody>
        </p:sp>
      </p:grpSp>
      <p:grpSp>
        <p:nvGrpSpPr>
          <p:cNvPr id="19" name="群組 18"/>
          <p:cNvGrpSpPr/>
          <p:nvPr/>
        </p:nvGrpSpPr>
        <p:grpSpPr>
          <a:xfrm>
            <a:off x="6652257" y="5763090"/>
            <a:ext cx="5472624" cy="1080000"/>
            <a:chOff x="6652257" y="5763090"/>
            <a:chExt cx="5472624" cy="1080000"/>
          </a:xfrm>
        </p:grpSpPr>
        <p:sp>
          <p:nvSpPr>
            <p:cNvPr id="20" name="矩形 19"/>
            <p:cNvSpPr/>
            <p:nvPr/>
          </p:nvSpPr>
          <p:spPr>
            <a:xfrm>
              <a:off x="6652257" y="6566091"/>
              <a:ext cx="449353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1200" dirty="0">
                  <a:solidFill>
                    <a:srgbClr val="002060"/>
                  </a:solidFill>
                  <a:latin typeface="新細明體" panose="02020500000000000000" pitchFamily="18" charset="-120"/>
                  <a:cs typeface="Times New Roman" panose="02020603050405020304" pitchFamily="18" charset="0"/>
                </a:rPr>
                <a:t>更多資訊請上</a:t>
              </a:r>
              <a:r>
                <a:rPr lang="zh-TW" altLang="en-US" sz="1200" dirty="0" smtClean="0">
                  <a:solidFill>
                    <a:srgbClr val="002060"/>
                  </a:solidFill>
                  <a:latin typeface="新細明體" panose="02020500000000000000" pitchFamily="18" charset="-120"/>
                  <a:cs typeface="Times New Roman" panose="02020603050405020304" pitchFamily="18" charset="0"/>
                </a:rPr>
                <a:t>：</a:t>
              </a:r>
              <a:r>
                <a:rPr lang="zh-TW" altLang="en-US" sz="1200" dirty="0">
                  <a:solidFill>
                    <a:srgbClr val="002060"/>
                  </a:solidFill>
                  <a:latin typeface="新細明體" panose="02020500000000000000" pitchFamily="18" charset="-120"/>
                  <a:cs typeface="Times New Roman" panose="02020603050405020304" pitchFamily="18" charset="0"/>
                </a:rPr>
                <a:t>行政院國家永續發展</a:t>
              </a:r>
              <a:r>
                <a:rPr lang="zh-TW" altLang="en-US" sz="1200" dirty="0" smtClean="0">
                  <a:solidFill>
                    <a:srgbClr val="002060"/>
                  </a:solidFill>
                  <a:latin typeface="新細明體" panose="02020500000000000000" pitchFamily="18" charset="-120"/>
                  <a:cs typeface="Times New Roman" panose="02020603050405020304" pitchFamily="18" charset="0"/>
                </a:rPr>
                <a:t>委員會</a:t>
              </a:r>
              <a:r>
                <a:rPr lang="en-US" altLang="zh-TW" sz="1200" dirty="0" smtClean="0">
                  <a:solidFill>
                    <a:srgbClr val="002060"/>
                  </a:solidFill>
                  <a:latin typeface="新細明體" panose="02020500000000000000" pitchFamily="18" charset="-120"/>
                  <a:cs typeface="Times New Roman" panose="02020603050405020304" pitchFamily="18" charset="0"/>
                </a:rPr>
                <a:t>https</a:t>
              </a:r>
              <a:r>
                <a:rPr lang="en-US" altLang="zh-TW" sz="1200" dirty="0">
                  <a:solidFill>
                    <a:srgbClr val="002060"/>
                  </a:solidFill>
                  <a:latin typeface="新細明體" panose="02020500000000000000" pitchFamily="18" charset="-120"/>
                  <a:cs typeface="Times New Roman" panose="02020603050405020304" pitchFamily="18" charset="0"/>
                </a:rPr>
                <a:t>://ncsd.ndc.gov.tw/</a:t>
              </a:r>
              <a:endParaRPr lang="zh-TW" altLang="en-US" sz="1200" dirty="0"/>
            </a:p>
          </p:txBody>
        </p:sp>
        <p:pic>
          <p:nvPicPr>
            <p:cNvPr id="21" name="圖片 2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44881" y="5763090"/>
              <a:ext cx="1080000" cy="1080000"/>
            </a:xfrm>
            <a:prstGeom prst="rect">
              <a:avLst/>
            </a:prstGeom>
          </p:spPr>
        </p:pic>
      </p:grpSp>
      <p:sp>
        <p:nvSpPr>
          <p:cNvPr id="5" name="矩形 4"/>
          <p:cNvSpPr/>
          <p:nvPr/>
        </p:nvSpPr>
        <p:spPr>
          <a:xfrm>
            <a:off x="194953" y="76590"/>
            <a:ext cx="2954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勞工業務較相關的指標項目</a:t>
            </a:r>
          </a:p>
        </p:txBody>
      </p:sp>
    </p:spTree>
    <p:extLst>
      <p:ext uri="{BB962C8B-B14F-4D97-AF65-F5344CB8AC3E}">
        <p14:creationId xmlns:p14="http://schemas.microsoft.com/office/powerpoint/2010/main" val="3732821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群組 15"/>
          <p:cNvGrpSpPr/>
          <p:nvPr/>
        </p:nvGrpSpPr>
        <p:grpSpPr>
          <a:xfrm>
            <a:off x="810354" y="819964"/>
            <a:ext cx="10668150" cy="4745608"/>
            <a:chOff x="773032" y="1365437"/>
            <a:chExt cx="8759632" cy="3587616"/>
          </a:xfrm>
        </p:grpSpPr>
        <p:grpSp>
          <p:nvGrpSpPr>
            <p:cNvPr id="4" name="群組 3"/>
            <p:cNvGrpSpPr/>
            <p:nvPr/>
          </p:nvGrpSpPr>
          <p:grpSpPr>
            <a:xfrm>
              <a:off x="773032" y="1482811"/>
              <a:ext cx="3312936" cy="3470242"/>
              <a:chOff x="1226113" y="2318307"/>
              <a:chExt cx="1800000" cy="2151856"/>
            </a:xfrm>
          </p:grpSpPr>
          <p:pic>
            <p:nvPicPr>
              <p:cNvPr id="2" name="圖片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25059" y="4118307"/>
                <a:ext cx="1402108" cy="3518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" name="圖片 2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26113" y="2318307"/>
                <a:ext cx="1800000" cy="1800000"/>
              </a:xfrm>
              <a:prstGeom prst="rect">
                <a:avLst/>
              </a:prstGeom>
            </p:spPr>
          </p:pic>
        </p:grpSp>
        <p:cxnSp>
          <p:nvCxnSpPr>
            <p:cNvPr id="6" name="直線接點 5"/>
            <p:cNvCxnSpPr/>
            <p:nvPr/>
          </p:nvCxnSpPr>
          <p:spPr>
            <a:xfrm>
              <a:off x="3550928" y="1844603"/>
              <a:ext cx="4468226" cy="12189"/>
            </a:xfrm>
            <a:prstGeom prst="line">
              <a:avLst/>
            </a:prstGeom>
            <a:ln w="12700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9" name="矩形 8"/>
            <p:cNvSpPr/>
            <p:nvPr/>
          </p:nvSpPr>
          <p:spPr>
            <a:xfrm>
              <a:off x="5279080" y="1365437"/>
              <a:ext cx="2869570" cy="4420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US" altLang="zh-TW" sz="1600" b="1" dirty="0"/>
                <a:t>SDG8.</a:t>
              </a:r>
              <a:r>
                <a:rPr lang="zh-TW" altLang="en-US" sz="1600" b="1" dirty="0"/>
                <a:t>促進包容且永續的經濟成長</a:t>
              </a:r>
              <a:r>
                <a:rPr lang="zh-TW" altLang="en-US" sz="1600" b="1" dirty="0" smtClean="0"/>
                <a:t>，</a:t>
              </a:r>
              <a:endParaRPr lang="en-US" altLang="zh-TW" sz="1600" b="1" dirty="0" smtClean="0"/>
            </a:p>
            <a:p>
              <a:pPr lvl="0"/>
              <a:r>
                <a:rPr lang="zh-TW" altLang="en-US" sz="1600" b="1" dirty="0" smtClean="0"/>
                <a:t>讓</a:t>
              </a:r>
              <a:r>
                <a:rPr lang="zh-TW" altLang="en-US" sz="1600" b="1" dirty="0"/>
                <a:t>每個人都有一份好工作</a:t>
              </a:r>
            </a:p>
          </p:txBody>
        </p:sp>
        <p:cxnSp>
          <p:nvCxnSpPr>
            <p:cNvPr id="10" name="直線接點 9"/>
            <p:cNvCxnSpPr/>
            <p:nvPr/>
          </p:nvCxnSpPr>
          <p:spPr>
            <a:xfrm>
              <a:off x="4090678" y="3125876"/>
              <a:ext cx="4468226" cy="12189"/>
            </a:xfrm>
            <a:prstGeom prst="line">
              <a:avLst/>
            </a:prstGeom>
            <a:ln w="12700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>
              <a:off x="3199475" y="4229191"/>
              <a:ext cx="4468226" cy="12189"/>
            </a:xfrm>
            <a:prstGeom prst="line">
              <a:avLst/>
            </a:prstGeom>
            <a:ln w="12700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13" name="矩形 12"/>
            <p:cNvSpPr/>
            <p:nvPr/>
          </p:nvSpPr>
          <p:spPr>
            <a:xfrm>
              <a:off x="4834736" y="2826273"/>
              <a:ext cx="3758259" cy="2559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US" altLang="zh-TW" sz="1600" b="1" dirty="0"/>
                <a:t>SDG12.</a:t>
              </a:r>
              <a:r>
                <a:rPr lang="zh-TW" altLang="en-US" sz="1600" b="1" dirty="0"/>
                <a:t>促進綠色經濟，確保永續消費及生產模式</a:t>
              </a:r>
            </a:p>
          </p:txBody>
        </p:sp>
        <p:sp>
          <p:nvSpPr>
            <p:cNvPr id="15" name="矩形 14"/>
            <p:cNvSpPr/>
            <p:nvPr/>
          </p:nvSpPr>
          <p:spPr>
            <a:xfrm>
              <a:off x="5584764" y="3775037"/>
              <a:ext cx="3947900" cy="4420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US" altLang="zh-TW" sz="1600" b="1" dirty="0"/>
                <a:t>SDG13.</a:t>
              </a:r>
              <a:r>
                <a:rPr lang="zh-TW" altLang="en-US" sz="1600" b="1" dirty="0"/>
                <a:t>完備減緩調適行動</a:t>
              </a:r>
              <a:r>
                <a:rPr lang="zh-TW" altLang="en-US" sz="1600" b="1" dirty="0" smtClean="0"/>
                <a:t>，</a:t>
              </a:r>
              <a:endParaRPr lang="en-US" altLang="zh-TW" sz="1600" b="1" dirty="0" smtClean="0"/>
            </a:p>
            <a:p>
              <a:pPr lvl="0"/>
              <a:r>
                <a:rPr lang="zh-TW" altLang="en-US" sz="1600" b="1" dirty="0" smtClean="0"/>
                <a:t>以</a:t>
              </a:r>
              <a:r>
                <a:rPr lang="zh-TW" altLang="en-US" sz="1600" b="1" dirty="0"/>
                <a:t>因應氣候變遷及其影響</a:t>
              </a:r>
            </a:p>
          </p:txBody>
        </p:sp>
      </p:grpSp>
      <p:grpSp>
        <p:nvGrpSpPr>
          <p:cNvPr id="19" name="群組 18"/>
          <p:cNvGrpSpPr/>
          <p:nvPr/>
        </p:nvGrpSpPr>
        <p:grpSpPr>
          <a:xfrm>
            <a:off x="6652257" y="5763090"/>
            <a:ext cx="5472624" cy="1080000"/>
            <a:chOff x="6652257" y="5763090"/>
            <a:chExt cx="5472624" cy="1080000"/>
          </a:xfrm>
        </p:grpSpPr>
        <p:sp>
          <p:nvSpPr>
            <p:cNvPr id="20" name="矩形 19"/>
            <p:cNvSpPr/>
            <p:nvPr/>
          </p:nvSpPr>
          <p:spPr>
            <a:xfrm>
              <a:off x="6652257" y="6566091"/>
              <a:ext cx="449353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1200" dirty="0">
                  <a:solidFill>
                    <a:srgbClr val="002060"/>
                  </a:solidFill>
                  <a:latin typeface="新細明體" panose="02020500000000000000" pitchFamily="18" charset="-120"/>
                  <a:cs typeface="Times New Roman" panose="02020603050405020304" pitchFamily="18" charset="0"/>
                </a:rPr>
                <a:t>更多資訊請上</a:t>
              </a:r>
              <a:r>
                <a:rPr lang="zh-TW" altLang="en-US" sz="1200" dirty="0" smtClean="0">
                  <a:solidFill>
                    <a:srgbClr val="002060"/>
                  </a:solidFill>
                  <a:latin typeface="新細明體" panose="02020500000000000000" pitchFamily="18" charset="-120"/>
                  <a:cs typeface="Times New Roman" panose="02020603050405020304" pitchFamily="18" charset="0"/>
                </a:rPr>
                <a:t>：</a:t>
              </a:r>
              <a:r>
                <a:rPr lang="zh-TW" altLang="en-US" sz="1200" dirty="0">
                  <a:solidFill>
                    <a:srgbClr val="002060"/>
                  </a:solidFill>
                  <a:latin typeface="新細明體" panose="02020500000000000000" pitchFamily="18" charset="-120"/>
                  <a:cs typeface="Times New Roman" panose="02020603050405020304" pitchFamily="18" charset="0"/>
                </a:rPr>
                <a:t>行政院國家永續發展</a:t>
              </a:r>
              <a:r>
                <a:rPr lang="zh-TW" altLang="en-US" sz="1200" dirty="0" smtClean="0">
                  <a:solidFill>
                    <a:srgbClr val="002060"/>
                  </a:solidFill>
                  <a:latin typeface="新細明體" panose="02020500000000000000" pitchFamily="18" charset="-120"/>
                  <a:cs typeface="Times New Roman" panose="02020603050405020304" pitchFamily="18" charset="0"/>
                </a:rPr>
                <a:t>委員會</a:t>
              </a:r>
              <a:r>
                <a:rPr lang="en-US" altLang="zh-TW" sz="1200" dirty="0" smtClean="0">
                  <a:solidFill>
                    <a:srgbClr val="002060"/>
                  </a:solidFill>
                  <a:latin typeface="新細明體" panose="02020500000000000000" pitchFamily="18" charset="-120"/>
                  <a:cs typeface="Times New Roman" panose="02020603050405020304" pitchFamily="18" charset="0"/>
                </a:rPr>
                <a:t>https</a:t>
              </a:r>
              <a:r>
                <a:rPr lang="en-US" altLang="zh-TW" sz="1200" dirty="0">
                  <a:solidFill>
                    <a:srgbClr val="002060"/>
                  </a:solidFill>
                  <a:latin typeface="新細明體" panose="02020500000000000000" pitchFamily="18" charset="-120"/>
                  <a:cs typeface="Times New Roman" panose="02020603050405020304" pitchFamily="18" charset="0"/>
                </a:rPr>
                <a:t>://ncsd.ndc.gov.tw/</a:t>
              </a:r>
              <a:endParaRPr lang="zh-TW" altLang="en-US" sz="1200" dirty="0"/>
            </a:p>
          </p:txBody>
        </p:sp>
        <p:pic>
          <p:nvPicPr>
            <p:cNvPr id="21" name="圖片 2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44881" y="5763090"/>
              <a:ext cx="1080000" cy="1080000"/>
            </a:xfrm>
            <a:prstGeom prst="rect">
              <a:avLst/>
            </a:prstGeom>
          </p:spPr>
        </p:pic>
      </p:grpSp>
      <p:pic>
        <p:nvPicPr>
          <p:cNvPr id="18" name="圖片 17" descr="https://lowcarbon2.greenideas.com.tw/app_script/DisplayCut.ashx?file=202109221625350.jpg&amp;rootDir=upload/article_kind/&amp;w=150&amp;h=15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2584" y="2559830"/>
            <a:ext cx="1079500" cy="1079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2" name="圖片 21" descr="https://lowcarbon2.greenideas.com.tw/app_script/DisplayCut.ashx?file=202109221625430.jpg&amp;rootDir=upload/article_kind/&amp;w=150&amp;h=150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3084" y="4331567"/>
            <a:ext cx="1079500" cy="1079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3" name="圖片 22" descr="https://lowcarbon2.greenideas.com.tw/app_script/DisplayCut.ashx?file=202109221624590.jpg&amp;rootDir=upload/article_kind/&amp;w=150&amp;h=150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7045" y="601767"/>
            <a:ext cx="1079500" cy="1079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4" name="矩形 23"/>
          <p:cNvSpPr/>
          <p:nvPr/>
        </p:nvSpPr>
        <p:spPr>
          <a:xfrm>
            <a:off x="194953" y="76590"/>
            <a:ext cx="2954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勞工業務較相關的指標項目</a:t>
            </a:r>
          </a:p>
        </p:txBody>
      </p:sp>
    </p:spTree>
    <p:extLst>
      <p:ext uri="{BB962C8B-B14F-4D97-AF65-F5344CB8AC3E}">
        <p14:creationId xmlns:p14="http://schemas.microsoft.com/office/powerpoint/2010/main" val="3092125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1309</TotalTime>
  <Words>239</Words>
  <Application>Microsoft Office PowerPoint</Application>
  <PresentationFormat>寬螢幕</PresentationFormat>
  <Paragraphs>17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新細明體</vt:lpstr>
      <vt:lpstr>Arial</vt:lpstr>
      <vt:lpstr>Calibri</vt:lpstr>
      <vt:lpstr>Calibri Light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陳芬儀</dc:creator>
  <cp:lastModifiedBy>陳芬儀</cp:lastModifiedBy>
  <cp:revision>83</cp:revision>
  <cp:lastPrinted>2023-03-06T07:36:35Z</cp:lastPrinted>
  <dcterms:created xsi:type="dcterms:W3CDTF">2023-01-17T03:16:45Z</dcterms:created>
  <dcterms:modified xsi:type="dcterms:W3CDTF">2023-07-18T01:36:17Z</dcterms:modified>
</cp:coreProperties>
</file>